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6" r:id="rId2"/>
    <p:sldId id="278" r:id="rId3"/>
    <p:sldId id="256" r:id="rId4"/>
    <p:sldId id="265" r:id="rId5"/>
    <p:sldId id="267" r:id="rId6"/>
    <p:sldId id="258" r:id="rId7"/>
    <p:sldId id="257" r:id="rId8"/>
    <p:sldId id="269" r:id="rId9"/>
    <p:sldId id="259" r:id="rId10"/>
    <p:sldId id="260" r:id="rId11"/>
    <p:sldId id="270" r:id="rId12"/>
    <p:sldId id="271" r:id="rId13"/>
    <p:sldId id="272" r:id="rId14"/>
    <p:sldId id="275" r:id="rId15"/>
    <p:sldId id="273" r:id="rId16"/>
    <p:sldId id="274" r:id="rId17"/>
    <p:sldId id="276" r:id="rId18"/>
    <p:sldId id="277" r:id="rId19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9DA02A47-C5E5-4BA2-8D34-A0C103590FF5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1D5E9CA1-DCB8-4EDE-BE0D-541F0A5434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43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85F86846-30A7-42B2-B31A-AE074578103E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2885" tIns="46442" rIns="92885" bIns="464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67F370C0-D92F-4A58-B826-5CF7D2643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7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 rare! Not many per continent.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370C0-D92F-4A58-B826-5CF7D26437F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rocks erode, minerals and rock fragments get washed down stream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370C0-D92F-4A58-B826-5CF7D26437F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1DEAF-3701-4D94-B133-65A95203A2CB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5B4E-FB70-469B-BF52-5518D2C4A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1DEAF-3701-4D94-B133-65A95203A2CB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5B4E-FB70-469B-BF52-5518D2C4A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1DEAF-3701-4D94-B133-65A95203A2CB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5B4E-FB70-469B-BF52-5518D2C4A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1DEAF-3701-4D94-B133-65A95203A2CB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5B4E-FB70-469B-BF52-5518D2C4A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1DEAF-3701-4D94-B133-65A95203A2CB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5B4E-FB70-469B-BF52-5518D2C4A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1DEAF-3701-4D94-B133-65A95203A2CB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5B4E-FB70-469B-BF52-5518D2C4A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1DEAF-3701-4D94-B133-65A95203A2CB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5B4E-FB70-469B-BF52-5518D2C4A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1DEAF-3701-4D94-B133-65A95203A2CB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5B4E-FB70-469B-BF52-5518D2C4A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1DEAF-3701-4D94-B133-65A95203A2CB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5B4E-FB70-469B-BF52-5518D2C4A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1DEAF-3701-4D94-B133-65A95203A2CB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5B4E-FB70-469B-BF52-5518D2C4A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1DEAF-3701-4D94-B133-65A95203A2CB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5B4E-FB70-469B-BF52-5518D2C4A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1DEAF-3701-4D94-B133-65A95203A2CB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75B4E-FB70-469B-BF52-5518D2C4A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landandminerals.com/diamond_indicators.html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imgres?imgurl=http://www.pitt.edu/~cejones/GeoImages/1Minerals/1IgneousMineralz/Feldspars/FeldsparCleavages.jpg&amp;imgrefurl=http://www.pitt.edu/~cejones/GeoImages/1Minerals/1IgneousMineralz/Feldspars.html&amp;usg=__A0FY04Znk6AzNT34ANd1-hlmKtM=&amp;h=437&amp;w=648&amp;sz=118&amp;hl=en&amp;start=5&amp;zoom=1&amp;um=1&amp;itbs=1&amp;tbnid=epXRGo-ZtkOTVM:&amp;tbnh=92&amp;tbnw=137&amp;prev=/images?q=feldspar+cleavage&amp;um=1&amp;hl=en&amp;sa=N&amp;rls=com.microsoft:en-us&amp;tbs=isch:1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mail.ab.mec.edu/~mdoiron/010B7EF2-000F6E99.23/clip_image012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academic.brooklyn.cuny.edu/geology/powell/613webpage/N" TargetMode="Externa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 Diamonds</a:t>
            </a:r>
            <a:endParaRPr lang="en-US" dirty="0"/>
          </a:p>
        </p:txBody>
      </p:sp>
      <p:pic>
        <p:nvPicPr>
          <p:cNvPr id="24578" name="Picture 2" descr="Fancy Diamond 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5715000" cy="952500"/>
          </a:xfrm>
          <a:prstGeom prst="rect">
            <a:avLst/>
          </a:prstGeom>
          <a:noFill/>
        </p:spPr>
      </p:pic>
      <p:pic>
        <p:nvPicPr>
          <p:cNvPr id="24580" name="Picture 4" descr="Rough Canadian Diamon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971800"/>
            <a:ext cx="2476500" cy="1905000"/>
          </a:xfrm>
          <a:prstGeom prst="rect">
            <a:avLst/>
          </a:prstGeom>
          <a:noFill/>
        </p:spPr>
      </p:pic>
      <p:pic>
        <p:nvPicPr>
          <p:cNvPr id="24582" name="Picture 6" descr="Industrial Diamon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895600"/>
            <a:ext cx="3000375" cy="21907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90800" y="5181600"/>
            <a:ext cx="625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http://www.avure.com/iso/applications/industrial-diamonds.asp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the Map</a:t>
            </a:r>
            <a:endParaRPr lang="en-US" dirty="0"/>
          </a:p>
        </p:txBody>
      </p:sp>
      <p:pic>
        <p:nvPicPr>
          <p:cNvPr id="12290" name="Picture 2" descr="http://resweb.llu.edu/rford/courses/ESSC500/fluvial_slides/dendriti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799" y="1371600"/>
            <a:ext cx="4502727" cy="2971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56793" y="6248400"/>
            <a:ext cx="618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http://resweb.llu.edu/rford/courses/essc500/fluvial/fluvial.html</a:t>
            </a:r>
            <a:endParaRPr lang="en-US" dirty="0"/>
          </a:p>
        </p:txBody>
      </p:sp>
      <p:pic>
        <p:nvPicPr>
          <p:cNvPr id="12292" name="Picture 4" descr="http://golearngeo.files.wordpress.com/2010/04/dendritic1.jpg?w=421&amp;h=4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95400"/>
            <a:ext cx="4010025" cy="40576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5943600"/>
            <a:ext cx="7279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http://golearngeo.wordpress.com/new-post/?page=stats&amp;view=post&amp;post=200&amp;blog=12122768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Rivers to Find Diamond Deposits</a:t>
            </a:r>
            <a:endParaRPr lang="en-US" dirty="0"/>
          </a:p>
        </p:txBody>
      </p:sp>
      <p:pic>
        <p:nvPicPr>
          <p:cNvPr id="32770" name="Picture 2" descr="http://www.amnh.org/exhibitions/diamonds/images/3brazi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00200"/>
            <a:ext cx="3964161" cy="457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629400" y="1676400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map shows that diamond deposits are widely distributed in Brazil. The shaded areas are diamond deposits.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61922" y="6324600"/>
            <a:ext cx="5482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http://www.amnh.org/exhibitions/diamonds/brazil.html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River Map &amp; Guidelines</a:t>
            </a:r>
            <a:endParaRPr lang="en-US" dirty="0"/>
          </a:p>
        </p:txBody>
      </p:sp>
      <p:pic>
        <p:nvPicPr>
          <p:cNvPr id="3" name="Picture 2" descr="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295400"/>
            <a:ext cx="5161788" cy="47184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16362"/>
          </a:xfrm>
        </p:spPr>
        <p:txBody>
          <a:bodyPr>
            <a:normAutofit/>
          </a:bodyPr>
          <a:lstStyle/>
          <a:p>
            <a:r>
              <a:rPr lang="en-US" dirty="0" smtClean="0"/>
              <a:t>Careful, the next few pages have all the answers.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Rocks and Minerals at Locations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212296"/>
              </p:ext>
            </p:extLst>
          </p:nvPr>
        </p:nvGraphicFramePr>
        <p:xfrm>
          <a:off x="2" y="870860"/>
          <a:ext cx="8915401" cy="5987140"/>
        </p:xfrm>
        <a:graphic>
          <a:graphicData uri="http://schemas.openxmlformats.org/drawingml/2006/table">
            <a:tbl>
              <a:tblPr/>
              <a:tblGrid>
                <a:gridCol w="926320"/>
                <a:gridCol w="916170"/>
                <a:gridCol w="785578"/>
                <a:gridCol w="783549"/>
                <a:gridCol w="784224"/>
                <a:gridCol w="784224"/>
                <a:gridCol w="783549"/>
                <a:gridCol w="799111"/>
                <a:gridCol w="783549"/>
                <a:gridCol w="783549"/>
                <a:gridCol w="785578"/>
              </a:tblGrid>
              <a:tr h="533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Sample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Loc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Diamond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Calibri"/>
                          <a:ea typeface="Calibri"/>
                          <a:cs typeface="Times New Roman"/>
                        </a:rPr>
                        <a:t>Diopside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Garnet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Calibri"/>
                          <a:ea typeface="Calibri"/>
                          <a:cs typeface="Times New Roman"/>
                        </a:rPr>
                        <a:t>Ilmenite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K-feldspar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Olivine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Calibri"/>
                          <a:ea typeface="Calibri"/>
                          <a:cs typeface="Times New Roman"/>
                        </a:rPr>
                        <a:t>Phlogopite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Quartz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Basalt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Limestone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of Diamond Deposit</a:t>
            </a:r>
            <a:endParaRPr lang="en-US" dirty="0"/>
          </a:p>
        </p:txBody>
      </p:sp>
      <p:pic>
        <p:nvPicPr>
          <p:cNvPr id="3" name="Picture 2" descr="location of pi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295400"/>
            <a:ext cx="5754188" cy="53373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Geologic Map</a:t>
            </a:r>
            <a:endParaRPr lang="en-US" dirty="0"/>
          </a:p>
        </p:txBody>
      </p:sp>
      <p:pic>
        <p:nvPicPr>
          <p:cNvPr id="3" name="Picture 2" descr="geologic 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371600"/>
            <a:ext cx="5504649" cy="508969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Congratulations! </a:t>
            </a:r>
            <a:br>
              <a:rPr lang="en-US" dirty="0" smtClean="0"/>
            </a:br>
            <a:r>
              <a:rPr lang="en-US" dirty="0" smtClean="0"/>
              <a:t>You could be a geologist.</a:t>
            </a:r>
            <a:endParaRPr lang="en-US" dirty="0"/>
          </a:p>
        </p:txBody>
      </p:sp>
      <p:pic>
        <p:nvPicPr>
          <p:cNvPr id="1028" name="Picture 4" descr="http://www.tviphilippines.com/images/apr240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4286250" cy="32194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4953000"/>
            <a:ext cx="73584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Above, Kate </a:t>
            </a:r>
            <a:r>
              <a:rPr lang="en-US" b="1" dirty="0" err="1" smtClean="0"/>
              <a:t>Digdigan</a:t>
            </a:r>
            <a:r>
              <a:rPr lang="en-US" b="1" dirty="0" smtClean="0"/>
              <a:t> on </a:t>
            </a:r>
            <a:r>
              <a:rPr lang="en-US" b="1" dirty="0" err="1" smtClean="0"/>
              <a:t>horsback</a:t>
            </a:r>
            <a:r>
              <a:rPr lang="en-US" b="1" dirty="0" smtClean="0"/>
              <a:t> at a river crossing in </a:t>
            </a:r>
            <a:r>
              <a:rPr lang="en-US" b="1" dirty="0" err="1" smtClean="0"/>
              <a:t>Linay</a:t>
            </a:r>
            <a:r>
              <a:rPr lang="en-US" b="1" dirty="0" smtClean="0"/>
              <a:t>, a village near </a:t>
            </a:r>
          </a:p>
          <a:p>
            <a:r>
              <a:rPr lang="en-US" b="1" dirty="0" err="1" smtClean="0"/>
              <a:t>Canatuan</a:t>
            </a:r>
            <a:r>
              <a:rPr lang="en-US" b="1" dirty="0" smtClean="0"/>
              <a:t> in </a:t>
            </a:r>
            <a:r>
              <a:rPr lang="en-US" b="1" dirty="0" err="1" smtClean="0"/>
              <a:t>Siocon</a:t>
            </a:r>
            <a:r>
              <a:rPr lang="en-US" b="1" dirty="0" smtClean="0"/>
              <a:t>, </a:t>
            </a:r>
            <a:r>
              <a:rPr lang="en-US" b="1" dirty="0" err="1" smtClean="0"/>
              <a:t>Zamboanga</a:t>
            </a:r>
            <a:r>
              <a:rPr lang="en-US" b="1" dirty="0" smtClean="0"/>
              <a:t> del Norte where TVIRD is undertaking its </a:t>
            </a:r>
          </a:p>
          <a:p>
            <a:r>
              <a:rPr lang="en-US" b="1" dirty="0" smtClean="0"/>
              <a:t>Greater </a:t>
            </a:r>
            <a:r>
              <a:rPr lang="en-US" b="1" dirty="0" err="1" smtClean="0"/>
              <a:t>Canatuan</a:t>
            </a:r>
            <a:r>
              <a:rPr lang="en-US" b="1" dirty="0" smtClean="0"/>
              <a:t> exploration activities. </a:t>
            </a:r>
          </a:p>
          <a:p>
            <a:r>
              <a:rPr lang="en-US" dirty="0" smtClean="0"/>
              <a:t>http://www.tviphilippines.com/article.php?id=234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Rivers to Find Diamond Deposits</a:t>
            </a:r>
            <a:endParaRPr lang="en-US" dirty="0"/>
          </a:p>
        </p:txBody>
      </p:sp>
      <p:pic>
        <p:nvPicPr>
          <p:cNvPr id="38914" name="Picture 2" descr="http://www.africafederation.net/bushimai_deposi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6924062" cy="5410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51654" y="6488668"/>
            <a:ext cx="5292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http://www.africafederation.net/Kasai_Diamonds.htm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\\office\dfs\Geology-Private\mattoxs\MyData\My Documents\My Pictures\2012\March\ShotoCon\IMG_05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629"/>
            <a:ext cx="107823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481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Diamond Mines in Canada</a:t>
            </a:r>
            <a:endParaRPr lang="en-US" dirty="0"/>
          </a:p>
        </p:txBody>
      </p:sp>
      <p:pic>
        <p:nvPicPr>
          <p:cNvPr id="17410" name="Picture 2" descr="Map of Canadian Diamond Mi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09800"/>
            <a:ext cx="3268980" cy="2514600"/>
          </a:xfrm>
          <a:prstGeom prst="rect">
            <a:avLst/>
          </a:prstGeom>
          <a:noFill/>
        </p:spPr>
      </p:pic>
      <p:pic>
        <p:nvPicPr>
          <p:cNvPr id="17412" name="Picture 4" descr="Ekati Diamond M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286000"/>
            <a:ext cx="3200400" cy="24618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24400" y="4953000"/>
            <a:ext cx="635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Ekati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867400"/>
            <a:ext cx="6488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http://www.allaboutgemstones.com/diamond_mines_canada.html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Diamond Mines in Australia</a:t>
            </a:r>
            <a:endParaRPr lang="en-US" dirty="0"/>
          </a:p>
        </p:txBody>
      </p:sp>
      <p:pic>
        <p:nvPicPr>
          <p:cNvPr id="20482" name="Picture 2" descr="Argyle Diamond Mine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055425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 Volcano!</a:t>
            </a:r>
            <a:endParaRPr lang="en-US" dirty="0"/>
          </a:p>
        </p:txBody>
      </p:sp>
      <p:pic>
        <p:nvPicPr>
          <p:cNvPr id="27650" name="Picture 2" descr="Argyle Diamond Mine -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86200" y="1676400"/>
            <a:ext cx="116586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 Minerals</a:t>
            </a:r>
            <a:endParaRPr lang="en-US" dirty="0"/>
          </a:p>
        </p:txBody>
      </p:sp>
      <p:pic>
        <p:nvPicPr>
          <p:cNvPr id="14340" name="Picture 4" descr="green is pryoxene - clinopyroxen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47800"/>
            <a:ext cx="2143125" cy="3810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352800" y="1447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/>
              <a:t>“(Photo: concentrated heavies from gravel sometimes contain garnet (orange), pyroxene (green), </a:t>
            </a:r>
            <a:r>
              <a:rPr lang="en-US" i="1" dirty="0" err="1" smtClean="0"/>
              <a:t>ilmenites</a:t>
            </a:r>
            <a:r>
              <a:rPr lang="en-US" i="1" dirty="0" smtClean="0"/>
              <a:t> (black),magnification X 200.)”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76600" y="27432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“Picking kimberlitic indicators and diamond indicators is based on </a:t>
            </a:r>
            <a:r>
              <a:rPr lang="en-US" dirty="0" err="1" smtClean="0"/>
              <a:t>colour</a:t>
            </a:r>
            <a:r>
              <a:rPr lang="en-US" dirty="0" smtClean="0"/>
              <a:t>. </a:t>
            </a:r>
            <a:r>
              <a:rPr lang="en-US" dirty="0" err="1" smtClean="0"/>
              <a:t>Colour</a:t>
            </a:r>
            <a:r>
              <a:rPr lang="en-US" dirty="0" smtClean="0"/>
              <a:t> results from Fe, </a:t>
            </a:r>
            <a:r>
              <a:rPr lang="en-US" dirty="0" err="1" smtClean="0"/>
              <a:t>Mn</a:t>
            </a:r>
            <a:r>
              <a:rPr lang="en-US" dirty="0" smtClean="0"/>
              <a:t>, Cr content. </a:t>
            </a:r>
            <a:r>
              <a:rPr lang="en-US" dirty="0" err="1" smtClean="0"/>
              <a:t>Pyrope</a:t>
            </a:r>
            <a:r>
              <a:rPr lang="en-US" dirty="0" smtClean="0"/>
              <a:t> - pinkish red, crimson to purple; Chrome-</a:t>
            </a:r>
            <a:r>
              <a:rPr lang="en-US" dirty="0" err="1" smtClean="0"/>
              <a:t>Pyrope</a:t>
            </a:r>
            <a:r>
              <a:rPr lang="en-US" dirty="0" smtClean="0"/>
              <a:t> greenish violet to purplish. Almandine; deep red to brown-black. </a:t>
            </a:r>
            <a:r>
              <a:rPr lang="en-US" dirty="0" err="1" smtClean="0"/>
              <a:t>Grossular</a:t>
            </a:r>
            <a:r>
              <a:rPr lang="en-US" dirty="0" smtClean="0"/>
              <a:t>; </a:t>
            </a:r>
            <a:r>
              <a:rPr lang="en-US" dirty="0" err="1" smtClean="0"/>
              <a:t>colourless</a:t>
            </a:r>
            <a:r>
              <a:rPr lang="en-US" dirty="0" smtClean="0"/>
              <a:t>, pink, yellow-green depending on Fe and </a:t>
            </a:r>
            <a:r>
              <a:rPr lang="en-US" dirty="0" err="1" smtClean="0"/>
              <a:t>Mn</a:t>
            </a:r>
            <a:r>
              <a:rPr lang="en-US" dirty="0" smtClean="0"/>
              <a:t> present.(Deer,1993) Picking based on </a:t>
            </a:r>
            <a:r>
              <a:rPr lang="en-US" dirty="0" err="1" smtClean="0"/>
              <a:t>colour</a:t>
            </a:r>
            <a:r>
              <a:rPr lang="en-US" dirty="0" smtClean="0"/>
              <a:t> takes experience and a good eye for variations in </a:t>
            </a:r>
            <a:r>
              <a:rPr lang="en-US" dirty="0" err="1" smtClean="0"/>
              <a:t>colour</a:t>
            </a:r>
            <a:r>
              <a:rPr lang="en-US" dirty="0" smtClean="0"/>
              <a:t>. It is a difficult, subjective and inexact process. DIMs are .25 to 2 or 3 millimeters, so you need good eyes and a good microscope.”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6172200"/>
            <a:ext cx="5831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http://www.landandminerals.com/diamond_indicators.html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 Properties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52800" cy="4876799"/>
          </a:xfrm>
        </p:spPr>
        <p:txBody>
          <a:bodyPr>
            <a:normAutofit/>
          </a:bodyPr>
          <a:lstStyle/>
          <a:p>
            <a:r>
              <a:rPr lang="en-US" dirty="0" smtClean="0"/>
              <a:t>Color</a:t>
            </a:r>
          </a:p>
          <a:p>
            <a:pPr>
              <a:buNone/>
            </a:pPr>
            <a:r>
              <a:rPr lang="en-US" dirty="0" smtClean="0"/>
              <a:t>Red, green, black, …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Colorless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Luster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Glassy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Metallic</a:t>
            </a:r>
            <a:endParaRPr lang="en-US" dirty="0"/>
          </a:p>
        </p:txBody>
      </p:sp>
      <p:pic>
        <p:nvPicPr>
          <p:cNvPr id="10" name="Picture 9" descr="Picture 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4191000"/>
            <a:ext cx="2667000" cy="2133600"/>
          </a:xfrm>
          <a:prstGeom prst="rect">
            <a:avLst/>
          </a:prstGeom>
        </p:spPr>
      </p:pic>
      <p:pic>
        <p:nvPicPr>
          <p:cNvPr id="11" name="Picture 10" descr="Picture 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371600"/>
            <a:ext cx="3371850" cy="2697480"/>
          </a:xfrm>
          <a:prstGeom prst="rect">
            <a:avLst/>
          </a:prstGeom>
        </p:spPr>
      </p:pic>
      <p:pic>
        <p:nvPicPr>
          <p:cNvPr id="12" name="Picture 11" descr="Picture 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2819400"/>
            <a:ext cx="3124200" cy="24993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 Properties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52800" cy="4876799"/>
          </a:xfrm>
        </p:spPr>
        <p:txBody>
          <a:bodyPr>
            <a:normAutofit/>
          </a:bodyPr>
          <a:lstStyle/>
          <a:p>
            <a:r>
              <a:rPr lang="en-US" dirty="0" smtClean="0"/>
              <a:t>Cleavage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Fracture</a:t>
            </a:r>
          </a:p>
          <a:p>
            <a:endParaRPr lang="en-US" dirty="0"/>
          </a:p>
        </p:txBody>
      </p:sp>
      <p:pic>
        <p:nvPicPr>
          <p:cNvPr id="28674" name="Picture 2" descr="http://t1.gstatic.com/images?q=tbn:epXRGo-ZtkOTVM: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438400"/>
            <a:ext cx="3063737" cy="2057400"/>
          </a:xfrm>
          <a:prstGeom prst="rect">
            <a:avLst/>
          </a:prstGeom>
          <a:noFill/>
        </p:spPr>
      </p:pic>
      <p:pic>
        <p:nvPicPr>
          <p:cNvPr id="28676" name="Picture 4" descr="http://geophysics.ou.edu/geol1114/notes/minerals/cleavage_m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648200"/>
            <a:ext cx="3257550" cy="1933575"/>
          </a:xfrm>
          <a:prstGeom prst="rect">
            <a:avLst/>
          </a:prstGeom>
          <a:noFill/>
        </p:spPr>
      </p:pic>
      <p:pic>
        <p:nvPicPr>
          <p:cNvPr id="28678" name="Picture 6" descr="http://geology.com/minerals/photos/quartz-conchoidal-4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2438400"/>
            <a:ext cx="5334000" cy="400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 Fragments</a:t>
            </a:r>
            <a:endParaRPr lang="en-US" dirty="0"/>
          </a:p>
        </p:txBody>
      </p:sp>
      <p:pic>
        <p:nvPicPr>
          <p:cNvPr id="13314" name="Picture 2" descr="clip_image01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76400"/>
            <a:ext cx="3992549" cy="2971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248400"/>
            <a:ext cx="4489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http://mail.ab.mec.edu/~mdoiron/homework</a:t>
            </a:r>
            <a:endParaRPr lang="en-US" dirty="0"/>
          </a:p>
        </p:txBody>
      </p:sp>
      <p:pic>
        <p:nvPicPr>
          <p:cNvPr id="13316" name="Picture 4" descr="http://academic.brooklyn.cuny.edu/geology/powell/613webpage/NYCbuilding/IndianaLimestone/Indiana%20Limestone%20Exam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676400"/>
            <a:ext cx="3657600" cy="3657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22148" y="6172200"/>
            <a:ext cx="4421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hlinkClick r:id="rId5"/>
              </a:rPr>
              <a:t>http://academic.brooklyn.cuny.edu/geology/powell/613webpage/N</a:t>
            </a:r>
            <a:endParaRPr lang="en-US" sz="1200" dirty="0" smtClean="0"/>
          </a:p>
          <a:p>
            <a:r>
              <a:rPr lang="en-US" sz="1200" dirty="0" err="1" smtClean="0"/>
              <a:t>YCbuilding</a:t>
            </a:r>
            <a:r>
              <a:rPr lang="en-US" sz="1200" dirty="0" smtClean="0"/>
              <a:t>/</a:t>
            </a:r>
            <a:r>
              <a:rPr lang="en-US" sz="1200" dirty="0" err="1" smtClean="0"/>
              <a:t>IndianaLimestone</a:t>
            </a:r>
            <a:r>
              <a:rPr lang="en-US" sz="1200" dirty="0" smtClean="0"/>
              <a:t>/IndianaLimestone.htm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480060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basalt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5486400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limestone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405</Words>
  <Application>Microsoft Office PowerPoint</Application>
  <PresentationFormat>On-screen Show (4:3)</PresentationFormat>
  <Paragraphs>144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Looking for Diamonds</vt:lpstr>
      <vt:lpstr>PowerPoint Presentation</vt:lpstr>
      <vt:lpstr>Diamond Mines in Canada</vt:lpstr>
      <vt:lpstr>Diamond Mines in Australia</vt:lpstr>
      <vt:lpstr>It’s a Volcano!</vt:lpstr>
      <vt:lpstr>Indicator Minerals</vt:lpstr>
      <vt:lpstr>Mineral Properties</vt:lpstr>
      <vt:lpstr>Mineral Properties</vt:lpstr>
      <vt:lpstr>Rock Fragments</vt:lpstr>
      <vt:lpstr>Reading the Map</vt:lpstr>
      <vt:lpstr>Use Rivers to Find Diamond Deposits</vt:lpstr>
      <vt:lpstr>Your River Map &amp; Guidelines</vt:lpstr>
      <vt:lpstr>Careful, the next few pages have all the answers. </vt:lpstr>
      <vt:lpstr>Rocks and Minerals at Locations</vt:lpstr>
      <vt:lpstr>Location of Diamond Deposit</vt:lpstr>
      <vt:lpstr>Possible Geologic Map</vt:lpstr>
      <vt:lpstr>Congratulations!  You could be a geologist.</vt:lpstr>
      <vt:lpstr>Use Rivers to Find Diamond Deposits</vt:lpstr>
    </vt:vector>
  </TitlesOfParts>
  <Company>GVSU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for Diamonds</dc:title>
  <dc:creator>Steve</dc:creator>
  <cp:lastModifiedBy>Stephen Mattox</cp:lastModifiedBy>
  <cp:revision>18</cp:revision>
  <dcterms:created xsi:type="dcterms:W3CDTF">2011-01-11T02:23:46Z</dcterms:created>
  <dcterms:modified xsi:type="dcterms:W3CDTF">2012-03-31T13:16:28Z</dcterms:modified>
</cp:coreProperties>
</file>